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7" r:id="rId18"/>
    <p:sldId id="274" r:id="rId19"/>
    <p:sldId id="276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49ED-43EB-4F63-9074-1E66500022C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79D7-197E-4FB9-9A74-5CC03879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2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49ED-43EB-4F63-9074-1E66500022C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79D7-197E-4FB9-9A74-5CC03879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90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49ED-43EB-4F63-9074-1E66500022C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79D7-197E-4FB9-9A74-5CC03879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9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49ED-43EB-4F63-9074-1E66500022C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79D7-197E-4FB9-9A74-5CC03879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1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49ED-43EB-4F63-9074-1E66500022C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79D7-197E-4FB9-9A74-5CC03879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9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49ED-43EB-4F63-9074-1E66500022C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79D7-197E-4FB9-9A74-5CC03879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7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49ED-43EB-4F63-9074-1E66500022C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79D7-197E-4FB9-9A74-5CC03879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0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49ED-43EB-4F63-9074-1E66500022C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79D7-197E-4FB9-9A74-5CC03879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86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49ED-43EB-4F63-9074-1E66500022C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79D7-197E-4FB9-9A74-5CC03879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9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49ED-43EB-4F63-9074-1E66500022C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79D7-197E-4FB9-9A74-5CC03879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5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49ED-43EB-4F63-9074-1E66500022C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79D7-197E-4FB9-9A74-5CC03879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3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249ED-43EB-4F63-9074-1E66500022C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279D7-197E-4FB9-9A74-5CC03879D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1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Sequential 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63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sequential circuit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1096" y="1825625"/>
            <a:ext cx="712980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5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FLIPFLOPS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storage elements (memory) used in clocked sequential circuits are called </a:t>
            </a:r>
            <a:r>
              <a:rPr lang="en-US" i="1" dirty="0" err="1"/>
              <a:t>flipflops</a:t>
            </a:r>
            <a:r>
              <a:rPr lang="en-US" i="1" dirty="0"/>
              <a:t>.</a:t>
            </a:r>
          </a:p>
          <a:p>
            <a:r>
              <a:rPr lang="en-US" dirty="0"/>
              <a:t>A flip-flop is a binary storage device capable of storing one bit of information.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221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STORAGE ELEMENTS: LATCHES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storage element in a digital circuit can maintain a binary state indefinitely (as </a:t>
            </a:r>
            <a:r>
              <a:rPr lang="en-US" dirty="0" smtClean="0"/>
              <a:t>long as </a:t>
            </a:r>
            <a:r>
              <a:rPr lang="en-US" dirty="0"/>
              <a:t>power is delivered to the circuit), until directed by an input signal to switch states.</a:t>
            </a:r>
          </a:p>
          <a:p>
            <a:r>
              <a:rPr lang="en-US" dirty="0"/>
              <a:t>The major differences among various types of storage elements are in the number </a:t>
            </a:r>
            <a:r>
              <a:rPr lang="en-US" dirty="0" smtClean="0"/>
              <a:t>of inputs </a:t>
            </a:r>
            <a:r>
              <a:rPr lang="en-US" dirty="0"/>
              <a:t>they possess and in the manner in which the inputs affect the binary state. </a:t>
            </a:r>
            <a:endParaRPr lang="en-US" dirty="0" smtClean="0"/>
          </a:p>
          <a:p>
            <a:r>
              <a:rPr lang="en-US" i="1" dirty="0" smtClean="0"/>
              <a:t>Storage elements </a:t>
            </a:r>
            <a:r>
              <a:rPr lang="en-US" i="1" dirty="0"/>
              <a:t>that operate with signal levels (rather than signal transitions) are referred to </a:t>
            </a:r>
            <a:r>
              <a:rPr lang="en-US" i="1" dirty="0" smtClean="0"/>
              <a:t>as latches </a:t>
            </a:r>
            <a:r>
              <a:rPr lang="en-US" dirty="0"/>
              <a:t>; </a:t>
            </a:r>
            <a:r>
              <a:rPr lang="en-US" i="1" dirty="0"/>
              <a:t>those controlled by a clock transition are flip-flops 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5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STORAGE ELEMENTS: LATCHES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Latches </a:t>
            </a:r>
            <a:r>
              <a:rPr lang="en-US" dirty="0"/>
              <a:t>are said to be </a:t>
            </a:r>
            <a:r>
              <a:rPr lang="en-US" dirty="0" smtClean="0"/>
              <a:t>level sensitive </a:t>
            </a:r>
            <a:r>
              <a:rPr lang="en-US" dirty="0"/>
              <a:t>devices; </a:t>
            </a:r>
            <a:endParaRPr lang="en-US" dirty="0" smtClean="0"/>
          </a:p>
          <a:p>
            <a:r>
              <a:rPr lang="en-US" dirty="0" smtClean="0"/>
              <a:t>flip-flops </a:t>
            </a:r>
            <a:r>
              <a:rPr lang="en-US" dirty="0"/>
              <a:t>are edge-sensitive devices.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two types of storage </a:t>
            </a:r>
            <a:r>
              <a:rPr lang="en-US" dirty="0" smtClean="0"/>
              <a:t>elements are </a:t>
            </a:r>
            <a:r>
              <a:rPr lang="en-US" dirty="0"/>
              <a:t>related because latches are the basic circuits from which all flip-flops are constructed.</a:t>
            </a:r>
          </a:p>
          <a:p>
            <a:r>
              <a:rPr lang="en-US" dirty="0"/>
              <a:t>Although latches are useful for storing binary information and for the </a:t>
            </a:r>
            <a:r>
              <a:rPr lang="en-US" dirty="0" smtClean="0"/>
              <a:t>design of </a:t>
            </a:r>
            <a:r>
              <a:rPr lang="en-US" dirty="0"/>
              <a:t>asynchronous sequential circuits, they are not practical for use as storage </a:t>
            </a:r>
            <a:r>
              <a:rPr lang="en-US" dirty="0" smtClean="0"/>
              <a:t>elements in </a:t>
            </a:r>
            <a:r>
              <a:rPr lang="en-US" dirty="0"/>
              <a:t>synchronous sequential circuits.</a:t>
            </a:r>
          </a:p>
        </p:txBody>
      </p:sp>
    </p:spTree>
    <p:extLst>
      <p:ext uri="{BB962C8B-B14F-4D97-AF65-F5344CB8AC3E}">
        <p14:creationId xmlns:p14="http://schemas.microsoft.com/office/powerpoint/2010/main" val="39025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SR </a:t>
            </a:r>
            <a:r>
              <a:rPr lang="en-US" b="1" dirty="0"/>
              <a:t>Latch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/>
              <a:t>SR </a:t>
            </a:r>
            <a:r>
              <a:rPr lang="en-US" dirty="0"/>
              <a:t>latch is a circuit with two cross-coupled NOR gates or two cross-coupled </a:t>
            </a:r>
            <a:r>
              <a:rPr lang="en-US" dirty="0" smtClean="0"/>
              <a:t>NAND gates</a:t>
            </a:r>
            <a:r>
              <a:rPr lang="en-US" dirty="0"/>
              <a:t>, and two inputs labeled </a:t>
            </a:r>
            <a:r>
              <a:rPr lang="en-US" i="1" dirty="0"/>
              <a:t>S </a:t>
            </a:r>
            <a:r>
              <a:rPr lang="en-US" dirty="0"/>
              <a:t>for set and </a:t>
            </a:r>
            <a:r>
              <a:rPr lang="en-US" i="1" dirty="0"/>
              <a:t>R </a:t>
            </a:r>
            <a:r>
              <a:rPr lang="en-US" dirty="0"/>
              <a:t>for reset</a:t>
            </a:r>
            <a:r>
              <a:rPr lang="en-US" dirty="0" smtClean="0"/>
              <a:t>.</a:t>
            </a:r>
          </a:p>
          <a:p>
            <a:r>
              <a:rPr lang="en-US" dirty="0"/>
              <a:t>The latch has two useful states. When </a:t>
            </a:r>
            <a:r>
              <a:rPr lang="en-US" dirty="0" smtClean="0"/>
              <a:t>output </a:t>
            </a:r>
            <a:r>
              <a:rPr lang="en-US" i="1" dirty="0" smtClean="0"/>
              <a:t>Q </a:t>
            </a:r>
            <a:r>
              <a:rPr lang="en-US" dirty="0"/>
              <a:t>= 1 and </a:t>
            </a:r>
            <a:r>
              <a:rPr lang="en-US" i="1" dirty="0" smtClean="0"/>
              <a:t>Q’</a:t>
            </a:r>
            <a:r>
              <a:rPr lang="en-US" dirty="0" smtClean="0"/>
              <a:t> </a:t>
            </a:r>
            <a:r>
              <a:rPr lang="en-US" dirty="0"/>
              <a:t>= 0, the latch is said to be in the </a:t>
            </a:r>
            <a:r>
              <a:rPr lang="en-US" i="1" dirty="0"/>
              <a:t>set </a:t>
            </a:r>
            <a:r>
              <a:rPr lang="en-US" i="1" dirty="0" smtClean="0"/>
              <a:t>state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When </a:t>
            </a:r>
            <a:r>
              <a:rPr lang="en-US" i="1" dirty="0"/>
              <a:t>Q </a:t>
            </a:r>
            <a:r>
              <a:rPr lang="en-US" dirty="0"/>
              <a:t>= 0 and </a:t>
            </a:r>
            <a:r>
              <a:rPr lang="en-US" i="1" dirty="0"/>
              <a:t>Q</a:t>
            </a:r>
            <a:r>
              <a:rPr lang="en-US" dirty="0"/>
              <a:t> = 1, it </a:t>
            </a:r>
            <a:r>
              <a:rPr lang="en-US" dirty="0" smtClean="0"/>
              <a:t>is in </a:t>
            </a:r>
            <a:r>
              <a:rPr lang="en-US" dirty="0"/>
              <a:t>the </a:t>
            </a:r>
            <a:r>
              <a:rPr lang="en-US" i="1" dirty="0"/>
              <a:t>reset state 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Outputs </a:t>
            </a:r>
            <a:r>
              <a:rPr lang="en-US" i="1" dirty="0"/>
              <a:t>Q </a:t>
            </a:r>
            <a:r>
              <a:rPr lang="en-US"/>
              <a:t>and </a:t>
            </a:r>
            <a:r>
              <a:rPr lang="en-US" i="1" smtClean="0"/>
              <a:t>Q’</a:t>
            </a:r>
            <a:r>
              <a:rPr lang="en-US" smtClean="0"/>
              <a:t> </a:t>
            </a:r>
            <a:r>
              <a:rPr lang="en-US" dirty="0"/>
              <a:t>are normally the complement of each other.</a:t>
            </a:r>
          </a:p>
        </p:txBody>
      </p:sp>
    </p:spTree>
    <p:extLst>
      <p:ext uri="{BB962C8B-B14F-4D97-AF65-F5344CB8AC3E}">
        <p14:creationId xmlns:p14="http://schemas.microsoft.com/office/powerpoint/2010/main" val="58126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SR </a:t>
            </a:r>
            <a:r>
              <a:rPr lang="en-US" b="1" dirty="0"/>
              <a:t>Latch</a:t>
            </a:r>
            <a:br>
              <a:rPr lang="en-US" b="1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6252" y="2118867"/>
            <a:ext cx="9020175" cy="3714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5751" y="1027906"/>
            <a:ext cx="3381375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06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SR </a:t>
            </a:r>
            <a:r>
              <a:rPr lang="en-US" b="1" dirty="0"/>
              <a:t>Latch</a:t>
            </a:r>
            <a:br>
              <a:rPr lang="en-US" b="1" dirty="0"/>
            </a:br>
            <a:r>
              <a:rPr lang="en-US" b="1" dirty="0" smtClean="0"/>
              <a:t>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latch has two useful states. </a:t>
            </a:r>
            <a:endParaRPr lang="en-US" dirty="0" smtClean="0"/>
          </a:p>
          <a:p>
            <a:r>
              <a:rPr lang="en-US" dirty="0" smtClean="0"/>
              <a:t>When output </a:t>
            </a:r>
            <a:r>
              <a:rPr lang="en-US" i="1" dirty="0" smtClean="0"/>
              <a:t>Q </a:t>
            </a:r>
            <a:r>
              <a:rPr lang="en-US" dirty="0"/>
              <a:t>= 1 and </a:t>
            </a:r>
            <a:r>
              <a:rPr lang="en-US" i="1" dirty="0"/>
              <a:t>Q</a:t>
            </a:r>
            <a:r>
              <a:rPr lang="en-US" dirty="0"/>
              <a:t> = 0, the latch is said to be in the </a:t>
            </a:r>
            <a:r>
              <a:rPr lang="en-US" i="1" dirty="0"/>
              <a:t>set state 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i="1" dirty="0"/>
              <a:t>Q </a:t>
            </a:r>
            <a:r>
              <a:rPr lang="en-US" dirty="0"/>
              <a:t>= 0 and </a:t>
            </a:r>
            <a:r>
              <a:rPr lang="en-US" i="1" dirty="0"/>
              <a:t>Q</a:t>
            </a:r>
            <a:r>
              <a:rPr lang="en-US" dirty="0"/>
              <a:t> = 1, it </a:t>
            </a:r>
            <a:r>
              <a:rPr lang="en-US" dirty="0" smtClean="0"/>
              <a:t>is in </a:t>
            </a:r>
            <a:r>
              <a:rPr lang="en-US" dirty="0"/>
              <a:t>the </a:t>
            </a:r>
            <a:r>
              <a:rPr lang="en-US" i="1" dirty="0"/>
              <a:t>reset state 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Outputs </a:t>
            </a:r>
            <a:r>
              <a:rPr lang="en-US" i="1" dirty="0"/>
              <a:t>Q </a:t>
            </a:r>
            <a:r>
              <a:rPr lang="en-US" dirty="0"/>
              <a:t>and </a:t>
            </a:r>
            <a:r>
              <a:rPr lang="en-US" i="1" dirty="0"/>
              <a:t>Q</a:t>
            </a:r>
            <a:r>
              <a:rPr lang="en-US" dirty="0"/>
              <a:t> are normally the complement of each other. </a:t>
            </a:r>
            <a:endParaRPr lang="en-US" dirty="0" smtClean="0"/>
          </a:p>
          <a:p>
            <a:r>
              <a:rPr lang="en-US" dirty="0" smtClean="0"/>
              <a:t>However, when </a:t>
            </a:r>
            <a:r>
              <a:rPr lang="en-US" dirty="0"/>
              <a:t>both inputs are equal to 1 at the same time, a condition in which both outputs </a:t>
            </a:r>
            <a:r>
              <a:rPr lang="en-US" dirty="0" smtClean="0"/>
              <a:t>are equal </a:t>
            </a:r>
            <a:r>
              <a:rPr lang="en-US" dirty="0"/>
              <a:t>to 0 (rather than be mutually complementary) occurs.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both inputs are then </a:t>
            </a:r>
            <a:r>
              <a:rPr lang="en-US" dirty="0" smtClean="0"/>
              <a:t>switched to </a:t>
            </a:r>
            <a:r>
              <a:rPr lang="en-US" dirty="0"/>
              <a:t>0 simultaneously, the device will enter an unpredictable or undefined state or a </a:t>
            </a:r>
            <a:r>
              <a:rPr lang="en-US" dirty="0" smtClean="0"/>
              <a:t>metastable state</a:t>
            </a:r>
            <a:r>
              <a:rPr lang="en-US" dirty="0"/>
              <a:t>. Consequently, in practical applications, setting both inputs to 1 is forbidden.</a:t>
            </a:r>
          </a:p>
        </p:txBody>
      </p:sp>
    </p:spTree>
    <p:extLst>
      <p:ext uri="{BB962C8B-B14F-4D97-AF65-F5344CB8AC3E}">
        <p14:creationId xmlns:p14="http://schemas.microsoft.com/office/powerpoint/2010/main" val="95185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SR </a:t>
            </a:r>
            <a:r>
              <a:rPr lang="en-US" b="1" dirty="0" smtClean="0"/>
              <a:t>Latch with Enable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2015331"/>
            <a:ext cx="10363200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462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D </a:t>
            </a:r>
            <a:r>
              <a:rPr lang="en-US" b="1" dirty="0"/>
              <a:t>Latch (Transparent Latch)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/>
              <a:t>way to eliminate the undesirable condition of the indeterminate state in the </a:t>
            </a:r>
            <a:r>
              <a:rPr lang="en-US" i="1" dirty="0" smtClean="0"/>
              <a:t>SR </a:t>
            </a:r>
            <a:r>
              <a:rPr lang="en-US" dirty="0" smtClean="0"/>
              <a:t>latch </a:t>
            </a:r>
            <a:r>
              <a:rPr lang="en-US" dirty="0"/>
              <a:t>is to ensure that inputs </a:t>
            </a:r>
            <a:r>
              <a:rPr lang="en-US" i="1" dirty="0"/>
              <a:t>S </a:t>
            </a:r>
            <a:r>
              <a:rPr lang="en-US" dirty="0"/>
              <a:t>and </a:t>
            </a:r>
            <a:r>
              <a:rPr lang="en-US" i="1" dirty="0"/>
              <a:t>R </a:t>
            </a:r>
            <a:r>
              <a:rPr lang="en-US" dirty="0"/>
              <a:t>are never equal to 1 at the same time.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/>
              <a:t>D </a:t>
            </a:r>
            <a:r>
              <a:rPr lang="en-US" dirty="0"/>
              <a:t>= 1, the </a:t>
            </a:r>
            <a:r>
              <a:rPr lang="en-US" i="1" dirty="0"/>
              <a:t>Q </a:t>
            </a:r>
            <a:r>
              <a:rPr lang="en-US" dirty="0"/>
              <a:t>output goes to 1, placing </a:t>
            </a:r>
            <a:r>
              <a:rPr lang="en-US" dirty="0" smtClean="0"/>
              <a:t>the circuit </a:t>
            </a:r>
            <a:r>
              <a:rPr lang="en-US" dirty="0"/>
              <a:t>in the set state.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/>
              <a:t>D </a:t>
            </a:r>
            <a:r>
              <a:rPr lang="en-US" dirty="0"/>
              <a:t>= 0, output </a:t>
            </a:r>
            <a:r>
              <a:rPr lang="en-US" i="1" dirty="0"/>
              <a:t>Q </a:t>
            </a:r>
            <a:r>
              <a:rPr lang="en-US" dirty="0"/>
              <a:t>goes to 0, placing the circuit in the </a:t>
            </a:r>
            <a:r>
              <a:rPr lang="en-US" dirty="0" smtClean="0"/>
              <a:t>reset state.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136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67082"/>
            <a:ext cx="10515600" cy="4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455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Logic circuits for digital systems may be combinational or sequential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Sequential circuits employ </a:t>
            </a:r>
            <a:r>
              <a:rPr lang="en-US" dirty="0"/>
              <a:t>storage elements in addition to logic gates. </a:t>
            </a:r>
            <a:endParaRPr lang="en-US" dirty="0" smtClean="0"/>
          </a:p>
          <a:p>
            <a:r>
              <a:rPr lang="en-US" dirty="0" smtClean="0"/>
              <a:t>Their </a:t>
            </a:r>
            <a:r>
              <a:rPr lang="en-US" dirty="0"/>
              <a:t>outputs are a function of </a:t>
            </a:r>
            <a:r>
              <a:rPr lang="en-US" dirty="0" smtClean="0"/>
              <a:t>the inputs </a:t>
            </a:r>
            <a:r>
              <a:rPr lang="en-US" dirty="0"/>
              <a:t>and the state of the storage elements. Because the state of the storage </a:t>
            </a:r>
            <a:r>
              <a:rPr lang="en-US" dirty="0" smtClean="0"/>
              <a:t>elements is </a:t>
            </a:r>
            <a:r>
              <a:rPr lang="en-US" dirty="0"/>
              <a:t>a function of previous inputs, the outputs of a sequential circuit depend not only </a:t>
            </a:r>
            <a:r>
              <a:rPr lang="en-US" dirty="0" smtClean="0"/>
              <a:t>on present </a:t>
            </a:r>
            <a:r>
              <a:rPr lang="en-US" dirty="0"/>
              <a:t>values of inputs, but also on past inputs, and the circuit behavior must be </a:t>
            </a:r>
            <a:r>
              <a:rPr lang="en-US" dirty="0" smtClean="0"/>
              <a:t>specified by </a:t>
            </a:r>
            <a:r>
              <a:rPr lang="en-US" dirty="0"/>
              <a:t>a time sequence of inputs and internal states.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90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D </a:t>
            </a:r>
            <a:r>
              <a:rPr lang="en-US" b="1" dirty="0"/>
              <a:t>Latch (Transparent Latch)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i="1" dirty="0"/>
              <a:t>D </a:t>
            </a:r>
            <a:r>
              <a:rPr lang="en-US" dirty="0"/>
              <a:t>latch receives that designation from its ability to hold </a:t>
            </a:r>
            <a:r>
              <a:rPr lang="en-US" i="1" dirty="0"/>
              <a:t>data </a:t>
            </a:r>
            <a:r>
              <a:rPr lang="en-US" dirty="0"/>
              <a:t>in its internal storage.</a:t>
            </a:r>
          </a:p>
          <a:p>
            <a:r>
              <a:rPr lang="en-US" dirty="0"/>
              <a:t>It is suited for use as a temporary storage for binary information between a </a:t>
            </a:r>
            <a:r>
              <a:rPr lang="en-US" dirty="0" smtClean="0"/>
              <a:t>unit and </a:t>
            </a:r>
            <a:r>
              <a:rPr lang="en-US" dirty="0"/>
              <a:t>its environment. The binary information present at the data input of the </a:t>
            </a:r>
            <a:r>
              <a:rPr lang="en-US" i="1" dirty="0"/>
              <a:t>D </a:t>
            </a:r>
            <a:r>
              <a:rPr lang="en-US" dirty="0"/>
              <a:t>latch </a:t>
            </a:r>
            <a:r>
              <a:rPr lang="en-US" dirty="0" smtClean="0"/>
              <a:t>is transferred </a:t>
            </a:r>
            <a:r>
              <a:rPr lang="en-US" dirty="0"/>
              <a:t>to the </a:t>
            </a:r>
            <a:r>
              <a:rPr lang="en-US" i="1" dirty="0"/>
              <a:t>Q </a:t>
            </a:r>
            <a:r>
              <a:rPr lang="en-US" dirty="0"/>
              <a:t>output when the enable input is asserted. The output </a:t>
            </a:r>
            <a:r>
              <a:rPr lang="en-US" dirty="0" smtClean="0"/>
              <a:t>follows changes </a:t>
            </a:r>
            <a:r>
              <a:rPr lang="en-US" dirty="0"/>
              <a:t>in the data input as long as the enable input is asserted. This situation </a:t>
            </a:r>
            <a:r>
              <a:rPr lang="en-US" dirty="0" smtClean="0"/>
              <a:t>provides a </a:t>
            </a:r>
            <a:r>
              <a:rPr lang="en-US" dirty="0"/>
              <a:t>path from input </a:t>
            </a:r>
            <a:r>
              <a:rPr lang="en-US" i="1" dirty="0"/>
              <a:t>D </a:t>
            </a:r>
            <a:r>
              <a:rPr lang="en-US" dirty="0"/>
              <a:t>to the output, and for this reason, the circuit is often called a </a:t>
            </a:r>
            <a:r>
              <a:rPr lang="en-US" i="1" dirty="0" smtClean="0"/>
              <a:t>transparent </a:t>
            </a:r>
            <a:r>
              <a:rPr lang="en-US" dirty="0" smtClean="0"/>
              <a:t>latch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853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circuits are the building blocks of digital systems</a:t>
            </a:r>
          </a:p>
          <a:p>
            <a:r>
              <a:rPr lang="en-US" dirty="0" smtClean="0"/>
              <a:t>In </a:t>
            </a:r>
            <a:r>
              <a:rPr lang="en-US" dirty="0"/>
              <a:t>many applications, the source </a:t>
            </a:r>
            <a:r>
              <a:rPr lang="en-US" dirty="0" smtClean="0"/>
              <a:t>and destination </a:t>
            </a:r>
            <a:r>
              <a:rPr lang="en-US" dirty="0"/>
              <a:t>are storage registers.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registers are included with the </a:t>
            </a:r>
            <a:r>
              <a:rPr lang="en-US" dirty="0" smtClean="0"/>
              <a:t>combinational gates</a:t>
            </a:r>
            <a:r>
              <a:rPr lang="en-US" dirty="0"/>
              <a:t>, then the total circuit must be considered to be a sequential circuit.</a:t>
            </a:r>
          </a:p>
        </p:txBody>
      </p:sp>
    </p:spTree>
    <p:extLst>
      <p:ext uri="{BB962C8B-B14F-4D97-AF65-F5344CB8AC3E}">
        <p14:creationId xmlns:p14="http://schemas.microsoft.com/office/powerpoint/2010/main" val="135313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 sequential </a:t>
            </a:r>
            <a:r>
              <a:rPr lang="en-US" b="1" dirty="0"/>
              <a:t>circuit is specified by a time sequence of inputs</a:t>
            </a:r>
            <a:r>
              <a:rPr lang="en-US" b="1" dirty="0" smtClean="0"/>
              <a:t>, outputs</a:t>
            </a:r>
            <a:r>
              <a:rPr lang="en-US" b="1" dirty="0"/>
              <a:t>, and internal states 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contrast, the outputs of combinational logic depend </a:t>
            </a:r>
            <a:r>
              <a:rPr lang="en-US" dirty="0" smtClean="0"/>
              <a:t>only on </a:t>
            </a:r>
            <a:r>
              <a:rPr lang="en-US" dirty="0"/>
              <a:t>the present values of the inputs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</a:t>
            </a:r>
            <a:r>
              <a:rPr lang="en-US" dirty="0"/>
              <a:t>consists of a </a:t>
            </a:r>
            <a:r>
              <a:rPr lang="en-US" dirty="0" smtClean="0"/>
              <a:t>combinational circuit </a:t>
            </a:r>
            <a:r>
              <a:rPr lang="en-US" dirty="0"/>
              <a:t>to which storage elements are connected to form a feedback path.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157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storage elements </a:t>
            </a:r>
            <a:r>
              <a:rPr lang="en-US" dirty="0"/>
              <a:t>are devices capable of storing binary information. The binary </a:t>
            </a:r>
            <a:r>
              <a:rPr lang="en-US" dirty="0" smtClean="0"/>
              <a:t>information stored </a:t>
            </a:r>
            <a:r>
              <a:rPr lang="en-US" dirty="0"/>
              <a:t>in these elements at any given time defines the </a:t>
            </a:r>
            <a:r>
              <a:rPr lang="en-US" i="1" dirty="0"/>
              <a:t>state </a:t>
            </a:r>
            <a:r>
              <a:rPr lang="en-US" dirty="0"/>
              <a:t>of the sequential circuit </a:t>
            </a:r>
            <a:r>
              <a:rPr lang="en-US" dirty="0" smtClean="0"/>
              <a:t>at that </a:t>
            </a:r>
            <a:r>
              <a:rPr lang="en-US" dirty="0"/>
              <a:t>time.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sequential circuit receives binary information from external inputs that</a:t>
            </a:r>
            <a:r>
              <a:rPr lang="en-US" dirty="0" smtClean="0"/>
              <a:t>, together </a:t>
            </a:r>
            <a:r>
              <a:rPr lang="en-US" dirty="0"/>
              <a:t>with the present state of the storage elements, determine the binary value </a:t>
            </a:r>
            <a:r>
              <a:rPr lang="en-US" dirty="0" smtClean="0"/>
              <a:t>of the </a:t>
            </a:r>
            <a:r>
              <a:rPr lang="en-US" dirty="0"/>
              <a:t>outputs.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external inputs also determine the condition for changing the </a:t>
            </a:r>
            <a:r>
              <a:rPr lang="en-US" dirty="0" smtClean="0"/>
              <a:t>state </a:t>
            </a:r>
            <a:r>
              <a:rPr lang="en-US" dirty="0"/>
              <a:t>in the storage elements.</a:t>
            </a:r>
          </a:p>
        </p:txBody>
      </p:sp>
    </p:spTree>
    <p:extLst>
      <p:ext uri="{BB962C8B-B14F-4D97-AF65-F5344CB8AC3E}">
        <p14:creationId xmlns:p14="http://schemas.microsoft.com/office/powerpoint/2010/main" val="51465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Logic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4100" y="2944019"/>
            <a:ext cx="7543800" cy="21145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24100" y="5411244"/>
            <a:ext cx="4039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Block diagram of </a:t>
            </a:r>
            <a:r>
              <a:rPr lang="en-US" dirty="0"/>
              <a:t>Sequential Logic</a:t>
            </a:r>
          </a:p>
        </p:txBody>
      </p:sp>
    </p:spTree>
    <p:extLst>
      <p:ext uri="{BB962C8B-B14F-4D97-AF65-F5344CB8AC3E}">
        <p14:creationId xmlns:p14="http://schemas.microsoft.com/office/powerpoint/2010/main" val="2778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/>
              <a:t>sequential circuits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</a:t>
            </a:r>
            <a:r>
              <a:rPr lang="en-US" dirty="0"/>
              <a:t>main </a:t>
            </a:r>
            <a:r>
              <a:rPr lang="en-US" dirty="0" smtClean="0"/>
              <a:t>types based on function of the </a:t>
            </a:r>
            <a:r>
              <a:rPr lang="en-US" dirty="0"/>
              <a:t>timing of their signals.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i="1" dirty="0"/>
              <a:t>synchronous </a:t>
            </a:r>
            <a:r>
              <a:rPr lang="en-US" dirty="0"/>
              <a:t>sequential circuit is a system whose </a:t>
            </a:r>
            <a:r>
              <a:rPr lang="en-US" dirty="0" smtClean="0"/>
              <a:t>behavior can </a:t>
            </a:r>
            <a:r>
              <a:rPr lang="en-US" dirty="0"/>
              <a:t>be defined from the knowledge of its signals at discrete instants of time. </a:t>
            </a:r>
          </a:p>
          <a:p>
            <a:r>
              <a:rPr lang="en-US" dirty="0" smtClean="0"/>
              <a:t>An </a:t>
            </a:r>
            <a:r>
              <a:rPr lang="en-US" i="1" dirty="0" smtClean="0"/>
              <a:t>asynchronous </a:t>
            </a:r>
            <a:r>
              <a:rPr lang="en-US" dirty="0"/>
              <a:t>sequential circuit depends upon the input signals at any instant of </a:t>
            </a:r>
            <a:r>
              <a:rPr lang="en-US" dirty="0" smtClean="0"/>
              <a:t>time </a:t>
            </a:r>
            <a:r>
              <a:rPr lang="en-US" i="1" dirty="0" smtClean="0"/>
              <a:t>and </a:t>
            </a:r>
            <a:r>
              <a:rPr lang="en-US" dirty="0"/>
              <a:t>the order in which the inputs change.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storage elements commonly used in </a:t>
            </a:r>
            <a:r>
              <a:rPr lang="en-US" dirty="0" smtClean="0"/>
              <a:t>asynchronous sequential </a:t>
            </a:r>
            <a:r>
              <a:rPr lang="en-US" dirty="0"/>
              <a:t>circuits are time-delay devices.</a:t>
            </a:r>
          </a:p>
        </p:txBody>
      </p:sp>
    </p:spTree>
    <p:extLst>
      <p:ext uri="{BB962C8B-B14F-4D97-AF65-F5344CB8AC3E}">
        <p14:creationId xmlns:p14="http://schemas.microsoft.com/office/powerpoint/2010/main" val="422163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sequential </a:t>
            </a:r>
            <a:r>
              <a:rPr lang="en-US" dirty="0"/>
              <a:t>circuit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 synchronous sequential circuit employs signals that affect the storage elements </a:t>
            </a:r>
            <a:r>
              <a:rPr lang="en-US" dirty="0" smtClean="0"/>
              <a:t>at only </a:t>
            </a:r>
            <a:r>
              <a:rPr lang="en-US" dirty="0"/>
              <a:t>discrete instants of time. Synchronization is achieved by a timing device called </a:t>
            </a:r>
            <a:r>
              <a:rPr lang="en-US" dirty="0" smtClean="0"/>
              <a:t>a </a:t>
            </a:r>
            <a:r>
              <a:rPr lang="en-US" i="1" dirty="0" smtClean="0"/>
              <a:t>clock </a:t>
            </a:r>
            <a:r>
              <a:rPr lang="en-US" i="1" dirty="0"/>
              <a:t>generator</a:t>
            </a:r>
            <a:r>
              <a:rPr lang="en-US" dirty="0"/>
              <a:t>, which provides a clock signal having the form of a periodic train of </a:t>
            </a:r>
            <a:r>
              <a:rPr lang="en-US" i="1" dirty="0" smtClean="0"/>
              <a:t>clock pulses </a:t>
            </a:r>
            <a:r>
              <a:rPr lang="en-US" dirty="0"/>
              <a:t>. The clock signal is commonly denoted by the identifiers </a:t>
            </a:r>
            <a:r>
              <a:rPr lang="en-US" i="1" dirty="0"/>
              <a:t>clock </a:t>
            </a:r>
            <a:r>
              <a:rPr lang="en-US" dirty="0"/>
              <a:t>and </a:t>
            </a:r>
            <a:r>
              <a:rPr lang="en-US" i="1" dirty="0" err="1"/>
              <a:t>clk</a:t>
            </a:r>
            <a:r>
              <a:rPr lang="en-US" i="1" dirty="0"/>
              <a:t> </a:t>
            </a:r>
            <a:r>
              <a:rPr lang="en-US" dirty="0"/>
              <a:t>. The </a:t>
            </a:r>
            <a:r>
              <a:rPr lang="en-US" dirty="0" smtClean="0"/>
              <a:t>clock pulses </a:t>
            </a:r>
            <a:r>
              <a:rPr lang="en-US" dirty="0"/>
              <a:t>are distributed throughout the system in such a way that storage elements </a:t>
            </a:r>
            <a:r>
              <a:rPr lang="en-US" dirty="0" smtClean="0"/>
              <a:t>are affected </a:t>
            </a:r>
            <a:r>
              <a:rPr lang="en-US" dirty="0"/>
              <a:t>only with the arrival of each pulse. In practice, the clock pulses determine </a:t>
            </a:r>
            <a:r>
              <a:rPr lang="en-US" i="1" dirty="0" smtClean="0"/>
              <a:t>when </a:t>
            </a:r>
            <a:r>
              <a:rPr lang="en-US" dirty="0" smtClean="0"/>
              <a:t>computational </a:t>
            </a:r>
            <a:r>
              <a:rPr lang="en-US" dirty="0"/>
              <a:t>activity will occur within the circuit, and other signals (external </a:t>
            </a:r>
            <a:r>
              <a:rPr lang="en-US" dirty="0" smtClean="0"/>
              <a:t>inputs and </a:t>
            </a:r>
            <a:r>
              <a:rPr lang="en-US" dirty="0"/>
              <a:t>otherwise) determine </a:t>
            </a:r>
            <a:r>
              <a:rPr lang="en-US" i="1" dirty="0"/>
              <a:t>what </a:t>
            </a:r>
            <a:r>
              <a:rPr lang="en-US" dirty="0"/>
              <a:t>changes will take place affecting the storage </a:t>
            </a:r>
            <a:r>
              <a:rPr lang="en-US" dirty="0" smtClean="0"/>
              <a:t>elements and </a:t>
            </a:r>
            <a:r>
              <a:rPr lang="en-US" dirty="0"/>
              <a:t>the outputs.</a:t>
            </a:r>
          </a:p>
        </p:txBody>
      </p:sp>
    </p:spTree>
    <p:extLst>
      <p:ext uri="{BB962C8B-B14F-4D97-AF65-F5344CB8AC3E}">
        <p14:creationId xmlns:p14="http://schemas.microsoft.com/office/powerpoint/2010/main" val="379737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sequential circuit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Synchronous sequential circuits that use clock pulses to control </a:t>
            </a:r>
            <a:r>
              <a:rPr lang="en-US" dirty="0" smtClean="0"/>
              <a:t>storage elements </a:t>
            </a:r>
            <a:r>
              <a:rPr lang="en-US" dirty="0"/>
              <a:t>are called </a:t>
            </a:r>
            <a:r>
              <a:rPr lang="en-US" i="1" dirty="0"/>
              <a:t>clocked sequential circuits </a:t>
            </a:r>
            <a:r>
              <a:rPr lang="en-US" dirty="0"/>
              <a:t>and are the type most frequently </a:t>
            </a:r>
            <a:r>
              <a:rPr lang="en-US" dirty="0" smtClean="0"/>
              <a:t>encountered in </a:t>
            </a:r>
            <a:r>
              <a:rPr lang="en-US" dirty="0"/>
              <a:t>practice. They are called </a:t>
            </a:r>
            <a:r>
              <a:rPr lang="en-US" i="1" dirty="0"/>
              <a:t>synchronous circuits </a:t>
            </a:r>
            <a:r>
              <a:rPr lang="en-US" dirty="0"/>
              <a:t>because the activity within </a:t>
            </a:r>
            <a:r>
              <a:rPr lang="en-US" dirty="0" smtClean="0"/>
              <a:t>the circuit </a:t>
            </a:r>
            <a:r>
              <a:rPr lang="en-US" dirty="0"/>
              <a:t>and the resulting updating of stored values is synchronized to the occurrence </a:t>
            </a:r>
            <a:r>
              <a:rPr lang="en-US" dirty="0" smtClean="0"/>
              <a:t>of </a:t>
            </a:r>
            <a:r>
              <a:rPr lang="en-US" dirty="0"/>
              <a:t>clock pulses.</a:t>
            </a:r>
          </a:p>
        </p:txBody>
      </p:sp>
    </p:spTree>
    <p:extLst>
      <p:ext uri="{BB962C8B-B14F-4D97-AF65-F5344CB8AC3E}">
        <p14:creationId xmlns:p14="http://schemas.microsoft.com/office/powerpoint/2010/main" val="375495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1154</Words>
  <Application>Microsoft Office PowerPoint</Application>
  <PresentationFormat>Widescreen</PresentationFormat>
  <Paragraphs>62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Sequential Logic</vt:lpstr>
      <vt:lpstr>Introduction </vt:lpstr>
      <vt:lpstr>PowerPoint Presentation</vt:lpstr>
      <vt:lpstr>Sequential Logic</vt:lpstr>
      <vt:lpstr>Sequential Logic</vt:lpstr>
      <vt:lpstr>Sequential Logic</vt:lpstr>
      <vt:lpstr>Types of sequential circuits</vt:lpstr>
      <vt:lpstr>Synchronous sequential circuit</vt:lpstr>
      <vt:lpstr>Synchronous sequential circuit</vt:lpstr>
      <vt:lpstr>Synchronous sequential circuit</vt:lpstr>
      <vt:lpstr> FLIPFLOPS</vt:lpstr>
      <vt:lpstr>STORAGE ELEMENTS: LATCHES</vt:lpstr>
      <vt:lpstr>STORAGE ELEMENTS: LATCHES</vt:lpstr>
      <vt:lpstr>SR Latch </vt:lpstr>
      <vt:lpstr>SR Latch </vt:lpstr>
      <vt:lpstr>SR Latch Operation</vt:lpstr>
      <vt:lpstr>SR Latch with Enable</vt:lpstr>
      <vt:lpstr>D Latch (Transparent Latch) </vt:lpstr>
      <vt:lpstr>PowerPoint Presentation</vt:lpstr>
      <vt:lpstr>D Latch (Transparent Latch)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Sequential Logic</dc:title>
  <dc:creator>User</dc:creator>
  <cp:lastModifiedBy>User</cp:lastModifiedBy>
  <cp:revision>23</cp:revision>
  <dcterms:created xsi:type="dcterms:W3CDTF">2020-06-02T05:32:20Z</dcterms:created>
  <dcterms:modified xsi:type="dcterms:W3CDTF">2020-07-21T05:50:24Z</dcterms:modified>
</cp:coreProperties>
</file>